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cie Schutt" initials="M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03T12:08:06.502" idx="1">
    <p:pos x="10" y="10"/>
    <p:text>This needs the formatting fixed.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03T12:08:30.331" idx="2">
    <p:pos x="10" y="10"/>
    <p:text>Formatting.</p:text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249C7-0E10-4EF1-A5C3-A811FC28C07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4D283-E1D7-41B8-A9D2-8B032EB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7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you could punch in the square root of 7 or convert</a:t>
            </a:r>
            <a:r>
              <a:rPr lang="en-US" baseline="0" dirty="0" smtClean="0"/>
              <a:t> the fraction 11/7 to decimal through division on a calculator, these don’t bring us any closer to knowing whether it is rational or irrational because we can’t see the full decimal expansion.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4D283-E1D7-41B8-A9D2-8B032EB13F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slide should lead students to the idea that most square roots are irrational.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4D283-E1D7-41B8-A9D2-8B032EB13F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66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often deal with positive irrational numbers, but</a:t>
            </a:r>
            <a:r>
              <a:rPr lang="en-US" baseline="0" dirty="0" smtClean="0"/>
              <a:t> they can just as easily be negative.  Students should familiarize themselves with the concept of negative irrational numbers just as they did with negative rational numbers in previous grade levels.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4D283-E1D7-41B8-A9D2-8B032EB13F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2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EDB1-B9A4-4D85-8F2B-7E78E95E4125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7BE79-178D-44B5-9D5C-EA7694473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4.png"/><Relationship Id="rId10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12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4.png"/><Relationship Id="rId10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9.png"/><Relationship Id="rId5" Type="http://schemas.openxmlformats.org/officeDocument/2006/relationships/image" Target="../media/image3.png"/><Relationship Id="rId10" Type="http://schemas.openxmlformats.org/officeDocument/2006/relationships/image" Target="../media/image28.png"/><Relationship Id="rId4" Type="http://schemas.openxmlformats.org/officeDocument/2006/relationships/image" Target="../media/image2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1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4.png"/><Relationship Id="rId10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152651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/>
              <a:t>You, </a:t>
            </a:r>
            <a:r>
              <a:rPr lang="el-GR" sz="7300" b="1" dirty="0" smtClean="0"/>
              <a:t>π</a:t>
            </a:r>
            <a:r>
              <a:rPr lang="en-US" sz="7300" b="1" dirty="0" smtClean="0"/>
              <a:t>, are completely irrational</a:t>
            </a:r>
            <a:r>
              <a:rPr lang="en-US" sz="7300" dirty="0" smtClean="0"/>
              <a:t>!</a:t>
            </a:r>
            <a:endParaRPr lang="en-US" sz="7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Defining rational </a:t>
            </a:r>
            <a:br>
              <a:rPr lang="en-US" sz="4800" dirty="0" smtClean="0"/>
            </a:br>
            <a:r>
              <a:rPr lang="en-US" sz="4800" dirty="0" smtClean="0"/>
              <a:t>and irrational numbers</a:t>
            </a:r>
            <a:endParaRPr lang="en-US" sz="48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838200" y="2362200"/>
            <a:ext cx="6477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Real Numbers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together they make: THE REAL NUMBERS!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38200" y="2667000"/>
            <a:ext cx="3657600" cy="3657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Rational Numbers</a:t>
            </a:r>
            <a:endParaRPr lang="en-US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71600" y="3505200"/>
            <a:ext cx="2743200" cy="2286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Integers</a:t>
            </a:r>
            <a:endParaRPr lang="en-US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4572000"/>
            <a:ext cx="2286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Whole Numbers</a:t>
            </a:r>
            <a:endParaRPr lang="en-US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95800" y="2667000"/>
            <a:ext cx="2834640" cy="3657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Irrational Numbers</a:t>
            </a:r>
            <a:endParaRPr lang="en-US" b="1" i="1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953000"/>
            <a:ext cx="209550" cy="514350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038600"/>
            <a:ext cx="495300" cy="51435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276600"/>
            <a:ext cx="209550" cy="923925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971800"/>
            <a:ext cx="561975" cy="523875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867400"/>
            <a:ext cx="1000125" cy="514350"/>
          </a:xfrm>
          <a:prstGeom prst="rect">
            <a:avLst/>
          </a:prstGeom>
          <a:noFill/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276600"/>
            <a:ext cx="457200" cy="581025"/>
          </a:xfrm>
          <a:prstGeom prst="rect">
            <a:avLst/>
          </a:prstGeom>
          <a:noFill/>
        </p:spPr>
      </p:pic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114800"/>
            <a:ext cx="238125" cy="514350"/>
          </a:xfrm>
          <a:prstGeom prst="rect">
            <a:avLst/>
          </a:prstGeom>
          <a:noFill/>
        </p:spPr>
      </p:pic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029200"/>
            <a:ext cx="2533650" cy="51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Irrational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irrational numbers most often occur?  Discuss the following numbers with a partner and decide if they are rational or irrational.  You may use a calculator if you would like.</a:t>
            </a:r>
          </a:p>
          <a:p>
            <a:endParaRPr lang="en-US" dirty="0"/>
          </a:p>
          <a:p>
            <a:r>
              <a:rPr lang="en-US" i="1" dirty="0" smtClean="0"/>
              <a:t>Make sure you can explain why you think so!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Irrational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or irrational?  Why?</a:t>
            </a:r>
            <a:endParaRPr lang="en-US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667000"/>
            <a:ext cx="504825" cy="110490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648200"/>
            <a:ext cx="1362075" cy="638175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743200"/>
            <a:ext cx="552450" cy="6858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572000"/>
            <a:ext cx="552450" cy="695325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2743200"/>
            <a:ext cx="1438275" cy="628650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4495800"/>
            <a:ext cx="809625" cy="695325"/>
          </a:xfrm>
          <a:prstGeom prst="rect">
            <a:avLst/>
          </a:prstGeom>
          <a:noFill/>
        </p:spPr>
      </p:pic>
      <p:cxnSp>
        <p:nvCxnSpPr>
          <p:cNvPr id="20" name="Straight Arrow Connector 19"/>
          <p:cNvCxnSpPr/>
          <p:nvPr/>
        </p:nvCxnSpPr>
        <p:spPr>
          <a:xfrm flipH="1" flipV="1">
            <a:off x="1447800" y="5334000"/>
            <a:ext cx="381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5867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Rational!</a:t>
            </a:r>
            <a:endParaRPr lang="en-US" sz="40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295400" y="3352800"/>
            <a:ext cx="381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47800" y="3886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Irrational!</a:t>
            </a:r>
            <a:endParaRPr lang="en-US" sz="4000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4495800" y="3352800"/>
            <a:ext cx="381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48200" y="3886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Rational!</a:t>
            </a:r>
            <a:endParaRPr lang="en-US" sz="40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495800" y="5257800"/>
            <a:ext cx="381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200" y="5791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Rational!</a:t>
            </a:r>
            <a:endParaRPr lang="en-US" sz="4000" b="1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086600" y="3276600"/>
            <a:ext cx="381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77000" y="3810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Rational!</a:t>
            </a:r>
            <a:endParaRPr lang="en-US" sz="4000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81800" y="5105400"/>
            <a:ext cx="457200" cy="76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34000" y="5715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Irrational!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3" grpId="0"/>
      <p:bldP spid="23" grpId="1"/>
      <p:bldP spid="25" grpId="0"/>
      <p:bldP spid="25" grpId="1"/>
      <p:bldP spid="27" grpId="0"/>
      <p:bldP spid="27" grpId="1"/>
      <p:bldP spid="29" grpId="0"/>
      <p:bldP spid="29" grpId="1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Irrational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a calculator help us identify these?  </a:t>
            </a:r>
            <a:r>
              <a:rPr lang="en-US" smtClean="0"/>
              <a:t>Why or why not?</a:t>
            </a:r>
            <a:endParaRPr lang="en-US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667000"/>
            <a:ext cx="504825" cy="110490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648200"/>
            <a:ext cx="1362075" cy="638175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743200"/>
            <a:ext cx="552450" cy="6858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572000"/>
            <a:ext cx="552450" cy="695325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2743200"/>
            <a:ext cx="1438275" cy="628650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4495800"/>
            <a:ext cx="80962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Irrational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your partner, discuss what type of numbers are commonly irrational?  Why?</a:t>
            </a:r>
          </a:p>
          <a:p>
            <a:endParaRPr lang="en-US" dirty="0"/>
          </a:p>
          <a:p>
            <a:r>
              <a:rPr lang="en-US" dirty="0" smtClean="0"/>
              <a:t>Now share your thoughts with the class.</a:t>
            </a:r>
          </a:p>
          <a:p>
            <a:endParaRPr lang="en-US" dirty="0"/>
          </a:p>
          <a:p>
            <a:r>
              <a:rPr lang="en-US" dirty="0" smtClean="0"/>
              <a:t>Are all numbers written with a square root symbol irrational?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486400"/>
            <a:ext cx="809625" cy="695325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486400"/>
            <a:ext cx="809625" cy="70485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5486400"/>
            <a:ext cx="80962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Irrational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following number rational or irrational?  Why?</a:t>
            </a:r>
          </a:p>
          <a:p>
            <a:endParaRPr lang="en-US" dirty="0"/>
          </a:p>
          <a:p>
            <a:r>
              <a:rPr lang="en-US" dirty="0" smtClean="0"/>
              <a:t>What about this one?</a:t>
            </a:r>
          </a:p>
          <a:p>
            <a:endParaRPr lang="en-US" dirty="0" smtClean="0"/>
          </a:p>
          <a:p>
            <a:r>
              <a:rPr lang="en-US" dirty="0" smtClean="0"/>
              <a:t>What’s the difference between them?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3276600"/>
            <a:ext cx="1152525" cy="695325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209800"/>
            <a:ext cx="115252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Irrational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for bonus fun, ask about this number!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09600" y="2209800"/>
            <a:ext cx="5867400" cy="36576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remember about the following types of numbers?</a:t>
            </a:r>
          </a:p>
          <a:p>
            <a:pPr lvl="1"/>
            <a:r>
              <a:rPr lang="en-US" dirty="0" smtClean="0"/>
              <a:t>Whole numbers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Rational numbers</a:t>
            </a:r>
          </a:p>
          <a:p>
            <a:pPr lvl="1"/>
            <a:endParaRPr lang="en-US" dirty="0"/>
          </a:p>
          <a:p>
            <a:r>
              <a:rPr lang="en-US" dirty="0" smtClean="0"/>
              <a:t>Tell me as much as you can about these!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numbers: 0, 1, 2, 3, 4…</a:t>
            </a:r>
          </a:p>
          <a:p>
            <a:pPr lvl="1"/>
            <a:r>
              <a:rPr lang="en-US" dirty="0" smtClean="0"/>
              <a:t>We might call these the counting numbers.</a:t>
            </a:r>
          </a:p>
          <a:p>
            <a:pPr lvl="1"/>
            <a:endParaRPr lang="en-US" dirty="0"/>
          </a:p>
          <a:p>
            <a:r>
              <a:rPr lang="en-US" dirty="0" smtClean="0"/>
              <a:t>Integers: …, -3, -2, -1, 0, 1, 2, 3…</a:t>
            </a:r>
          </a:p>
          <a:p>
            <a:pPr lvl="1"/>
            <a:r>
              <a:rPr lang="en-US" dirty="0" smtClean="0"/>
              <a:t>The counting numbers and their opposites (negatives).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numbers</a:t>
            </a:r>
          </a:p>
          <a:p>
            <a:pPr lvl="1"/>
            <a:r>
              <a:rPr lang="en-US" dirty="0" smtClean="0"/>
              <a:t>Any number that can be written as a ratio of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integers in the form of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743200"/>
            <a:ext cx="352425" cy="1362075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191000"/>
            <a:ext cx="257175" cy="110490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029200"/>
            <a:ext cx="676275" cy="62865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4724400"/>
            <a:ext cx="723900" cy="1114425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724400"/>
            <a:ext cx="857250" cy="619125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419600"/>
            <a:ext cx="971550" cy="1104900"/>
          </a:xfrm>
          <a:prstGeom prst="rect">
            <a:avLst/>
          </a:prstGeom>
          <a:noFill/>
        </p:spPr>
      </p:pic>
      <p:cxnSp>
        <p:nvCxnSpPr>
          <p:cNvPr id="28" name="Straight Arrow Connector 27"/>
          <p:cNvCxnSpPr/>
          <p:nvPr/>
        </p:nvCxnSpPr>
        <p:spPr>
          <a:xfrm flipH="1" flipV="1">
            <a:off x="1447800" y="5334000"/>
            <a:ext cx="381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00200" y="5867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Rational!</a:t>
            </a:r>
            <a:endParaRPr lang="en-US" sz="4000" b="1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819400" y="4267200"/>
            <a:ext cx="381000" cy="76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0" y="3711714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Rational!</a:t>
            </a:r>
            <a:endParaRPr lang="en-US" sz="4000" b="1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5257800" y="5181600"/>
            <a:ext cx="381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10200" y="5715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Rational!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4" grpId="0"/>
      <p:bldP spid="34" grpId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we discovered another definition of rational numbers.  What is it?  Use the following examples to help you.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276600"/>
            <a:ext cx="2628900" cy="110490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267200"/>
            <a:ext cx="3486150" cy="61912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352800"/>
            <a:ext cx="2800350" cy="62865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33400" y="5029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/>
              <a:t>Rational numbers repeat!</a:t>
            </a:r>
            <a:endParaRPr lang="en-US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have this picture of how numbers fit together: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38200" y="2667000"/>
            <a:ext cx="3657600" cy="3657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Rational Numbers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95400" y="3657600"/>
            <a:ext cx="2743200" cy="2286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Integers</a:t>
            </a:r>
            <a:endParaRPr lang="en-US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4572000"/>
            <a:ext cx="2286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Whole Numbers</a:t>
            </a:r>
            <a:endParaRPr lang="en-US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24400" y="26670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But there’s a bigger picture!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decimals that don’t eventually repeat a pattern?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352800"/>
            <a:ext cx="2905125" cy="61912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029200"/>
            <a:ext cx="3181350" cy="69532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810000"/>
            <a:ext cx="4314825" cy="619125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990600" y="4433454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 repeating pattern!</a:t>
            </a:r>
            <a:endParaRPr lang="en-US" sz="2000" b="1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1981200" y="3810000"/>
            <a:ext cx="3810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33630" y="4492125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 repeating pattern!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562600" y="4833564"/>
            <a:ext cx="514350" cy="10038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53000" y="3036332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 repeating pattern!</a:t>
            </a:r>
            <a:endParaRPr lang="en-US" b="1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791200" y="3352800"/>
            <a:ext cx="76200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8150" y="5899231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Why is this not a repeating pattern?</a:t>
            </a:r>
          </a:p>
          <a:p>
            <a:r>
              <a:rPr lang="en-US" sz="2000" b="1" dirty="0" smtClean="0"/>
              <a:t>Discuss this with a partner, then share with the class what you think.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0" grpId="0"/>
      <p:bldP spid="30" grpId="1"/>
      <p:bldP spid="32" grpId="0"/>
      <p:bldP spid="32" grpId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numbers that eventually have a repeating pattern of digits when written as a decimal are called rational, we call numbers that don’t eventually have a repeating pattern of digits </a:t>
            </a:r>
            <a:r>
              <a:rPr lang="en-US" b="1" dirty="0" smtClean="0"/>
              <a:t>irrational numbers</a:t>
            </a:r>
            <a:r>
              <a:rPr lang="en-US" dirty="0" smtClean="0"/>
              <a:t>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Numbers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have new picture: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81050" cy="17145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533525" cy="1924050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438150" cy="171450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933950"/>
            <a:ext cx="1533525" cy="192405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38200" y="2667000"/>
            <a:ext cx="3657600" cy="3657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Rational Numbers</a:t>
            </a:r>
            <a:endParaRPr lang="en-US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71600" y="3505200"/>
            <a:ext cx="2743200" cy="2286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Integers</a:t>
            </a:r>
            <a:endParaRPr lang="en-US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4572000"/>
            <a:ext cx="2286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Whole Numbers</a:t>
            </a:r>
            <a:endParaRPr lang="en-US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95800" y="2667000"/>
            <a:ext cx="2834640" cy="3657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Irrational Numbers</a:t>
            </a:r>
            <a:endParaRPr lang="en-US" b="1" i="1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953000"/>
            <a:ext cx="209550" cy="514350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038600"/>
            <a:ext cx="495300" cy="51435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276600"/>
            <a:ext cx="209550" cy="923925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971800"/>
            <a:ext cx="561975" cy="523875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867400"/>
            <a:ext cx="1000125" cy="514350"/>
          </a:xfrm>
          <a:prstGeom prst="rect">
            <a:avLst/>
          </a:prstGeom>
          <a:noFill/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276600"/>
            <a:ext cx="457200" cy="581025"/>
          </a:xfrm>
          <a:prstGeom prst="rect">
            <a:avLst/>
          </a:prstGeom>
          <a:noFill/>
        </p:spPr>
      </p:pic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114800"/>
            <a:ext cx="238125" cy="514350"/>
          </a:xfrm>
          <a:prstGeom prst="rect">
            <a:avLst/>
          </a:prstGeom>
          <a:noFill/>
        </p:spPr>
      </p:pic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029200"/>
            <a:ext cx="2533650" cy="51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538</Words>
  <Application>Microsoft Office PowerPoint</Application>
  <PresentationFormat>On-screen Show (4:3)</PresentationFormat>
  <Paragraphs>86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You, π, are completely irrational!</vt:lpstr>
      <vt:lpstr>Real Numbers</vt:lpstr>
      <vt:lpstr>Real Numbers</vt:lpstr>
      <vt:lpstr>Real Numbers</vt:lpstr>
      <vt:lpstr>Real Numbers</vt:lpstr>
      <vt:lpstr>Real Numbers</vt:lpstr>
      <vt:lpstr>Real Numbers</vt:lpstr>
      <vt:lpstr>Real Numbers</vt:lpstr>
      <vt:lpstr>Real Numbers</vt:lpstr>
      <vt:lpstr>Real Numbers</vt:lpstr>
      <vt:lpstr>Irrational Numbers</vt:lpstr>
      <vt:lpstr>Irrational Numbers</vt:lpstr>
      <vt:lpstr>Irrational Numbers</vt:lpstr>
      <vt:lpstr>Irrational Numbers</vt:lpstr>
      <vt:lpstr>Irrational Numbers</vt:lpstr>
      <vt:lpstr>Irrational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You, π, are completely irrational!</dc:title>
  <dc:creator>Eric</dc:creator>
  <cp:lastModifiedBy>Colwell, Heather</cp:lastModifiedBy>
  <cp:revision>13</cp:revision>
  <dcterms:created xsi:type="dcterms:W3CDTF">2013-07-19T14:16:02Z</dcterms:created>
  <dcterms:modified xsi:type="dcterms:W3CDTF">2015-08-27T16:36:01Z</dcterms:modified>
</cp:coreProperties>
</file>